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Josefin Sans Bold" charset="1" panose="00000800000000000000"/>
      <p:regular r:id="rId27"/>
    </p:embeddedFont>
    <p:embeddedFont>
      <p:font typeface="Josefin Sans" charset="1" panose="000005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imdb.com/title/tt0787524/" TargetMode="External" Type="http://schemas.openxmlformats.org/officeDocument/2006/relationships/hyperlink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https://www.britannica.com/biography/Bertrand-Russell" TargetMode="External" Type="http://schemas.openxmlformats.org/officeDocument/2006/relationships/hyperlink"/><Relationship Id="rId6" Target="https://www.youtube.com/watch?v=fpXlGqhO2Fk&amp;t=558s" TargetMode="External" Type="http://schemas.openxmlformats.org/officeDocument/2006/relationships/hyperlink"/><Relationship Id="rId7" Target="https://www.youtube.com/watch?v=7zLXR8Zj9EM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12" Target="../media/image24.pn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15" Target="../media/image27.png" Type="http://schemas.openxmlformats.org/officeDocument/2006/relationships/image"/><Relationship Id="rId16" Target="../media/image28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565807"/>
            <a:ext cx="8217084" cy="8692493"/>
            <a:chOff x="0" y="0"/>
            <a:chExt cx="10956112" cy="1158999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128117"/>
              <a:ext cx="10956112" cy="5747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06"/>
                </a:lnSpc>
              </a:pPr>
              <a:r>
                <a:rPr lang="en-US" sz="6575">
                  <a:solidFill>
                    <a:srgbClr val="F7B4A7"/>
                  </a:solidFill>
                  <a:latin typeface="Josefin Sans Bold"/>
                </a:rPr>
                <a:t>Do Conjunto ao Código: Aplicações em Desenvolvimento de Software</a:t>
              </a:r>
            </a:p>
            <a:p>
              <a:pPr algn="l">
                <a:lnSpc>
                  <a:spcPts val="6706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10956112" cy="544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228637"/>
              <a:ext cx="10956112" cy="2361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60"/>
                </a:lnSpc>
              </a:pPr>
              <a:r>
                <a:rPr lang="en-US" sz="3400">
                  <a:solidFill>
                    <a:srgbClr val="94DDDE"/>
                  </a:solidFill>
                  <a:latin typeface="Josefin Sans"/>
                </a:rPr>
                <a:t>Como os Conceitos de Conjuntos Transformam a Modelagem e a Eficiência de Sistemas de Software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82834" y="-1921745"/>
            <a:ext cx="6755642" cy="4114800"/>
          </a:xfrm>
          <a:custGeom>
            <a:avLst/>
            <a:gdLst/>
            <a:ahLst/>
            <a:cxnLst/>
            <a:rect r="r" b="b" t="t" l="l"/>
            <a:pathLst>
              <a:path h="4114800" w="6755642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03834" y="1790711"/>
            <a:ext cx="1194327" cy="2586142"/>
          </a:xfrm>
          <a:custGeom>
            <a:avLst/>
            <a:gdLst/>
            <a:ahLst/>
            <a:cxnLst/>
            <a:rect r="r" b="b" t="t" l="l"/>
            <a:pathLst>
              <a:path h="2586142" w="1194327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2095190" y="202115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47148" y="1264426"/>
            <a:ext cx="3144039" cy="2440918"/>
          </a:xfrm>
          <a:custGeom>
            <a:avLst/>
            <a:gdLst/>
            <a:ahLst/>
            <a:cxnLst/>
            <a:rect r="r" b="b" t="t" l="l"/>
            <a:pathLst>
              <a:path h="2440918" w="3144039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4872" y="5005800"/>
            <a:ext cx="1894295" cy="4252500"/>
          </a:xfrm>
          <a:custGeom>
            <a:avLst/>
            <a:gdLst/>
            <a:ahLst/>
            <a:cxnLst/>
            <a:rect r="r" b="b" t="t" l="l"/>
            <a:pathLst>
              <a:path h="4252500" w="1894295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11803" y="7612736"/>
            <a:ext cx="3486358" cy="4114800"/>
          </a:xfrm>
          <a:custGeom>
            <a:avLst/>
            <a:gdLst/>
            <a:ahLst/>
            <a:cxnLst/>
            <a:rect r="r" b="b" t="t" l="l"/>
            <a:pathLst>
              <a:path h="4114800" w="3486358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16069683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31356E"/>
                </a:solidFill>
                <a:latin typeface="Josefin Sans Bold"/>
              </a:rPr>
              <a:t>Passo 1: Interação com usuário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401294"/>
            <a:ext cx="12698683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33" indent="-288766" lvl="1">
              <a:lnSpc>
                <a:spcPts val="3210"/>
              </a:lnSpc>
              <a:buFont typeface="Arial"/>
              <a:buChar char="•"/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O usuário que tem acesso ao sistema deve informar o livro e quais tags ele quer adicionar ao livro em questão.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4178" y="5611094"/>
            <a:ext cx="12698683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33" indent="-288766" lvl="1">
              <a:lnSpc>
                <a:spcPts val="3210"/>
              </a:lnSpc>
              <a:buFont typeface="Arial"/>
              <a:buChar char="•"/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Considerando que o conjunto “T” se refere as tags que o usuário quer associar ao livro “Duna”, teríamos: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58568" y="7224480"/>
            <a:ext cx="1534529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T = { “deserto”, “frank herbert”, “ficção”, “jornada do héroi”, “best seller” }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16069683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31356E"/>
                </a:solidFill>
                <a:latin typeface="Josefin Sans Bold"/>
              </a:rPr>
              <a:t>Passo 2: Dados existentes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401294"/>
            <a:ext cx="12698683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33" indent="-288766" lvl="1">
              <a:lnSpc>
                <a:spcPts val="3210"/>
              </a:lnSpc>
              <a:buFont typeface="Arial"/>
              <a:buChar char="•"/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Baseado no livro informado pelo usuário o sistema deve buscas quais tags atualmente estão associadas a ele.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611094"/>
            <a:ext cx="12698683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33" indent="-288766" lvl="1">
              <a:lnSpc>
                <a:spcPts val="3210"/>
              </a:lnSpc>
              <a:buFont typeface="Arial"/>
              <a:buChar char="•"/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Considerando que o conjunto “E” se refere as tags atualmente associadas ao livro “Duna”, teríamos: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3089" y="7224480"/>
            <a:ext cx="1534529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E = { “best seller”, “ficção”,  “religioso”, “promoção” }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16069683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31356E"/>
                </a:solidFill>
                <a:latin typeface="Josefin Sans Bold"/>
              </a:rPr>
              <a:t>Passo 3: Criar novas associações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401294"/>
            <a:ext cx="12698683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33" indent="-288766" lvl="1">
              <a:lnSpc>
                <a:spcPts val="3210"/>
              </a:lnSpc>
              <a:buFont typeface="Arial"/>
              <a:buChar char="•"/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Baseado no que foi informado pelo usuário e pelo sistema precisamos definir se será necessário criar novas associações.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611094"/>
            <a:ext cx="12698683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33" indent="-288766" lvl="1">
              <a:lnSpc>
                <a:spcPts val="3210"/>
              </a:lnSpc>
              <a:buFont typeface="Arial"/>
              <a:buChar char="•"/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Utilizando lógica podemos deduzir que o que foi informado pelo usuário porém não existe no conjunto de associações existentes, deve ser criado.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020919"/>
            <a:ext cx="1269868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33" indent="-288766" lvl="1">
              <a:lnSpc>
                <a:spcPts val="3210"/>
              </a:lnSpc>
              <a:buFont typeface="Arial"/>
              <a:buChar char="•"/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Como podemos utilizar conjuntos para traduzir essa lógica?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16069683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31356E"/>
                </a:solidFill>
                <a:latin typeface="Josefin Sans Bold"/>
              </a:rPr>
              <a:t>Passo 3: Criar novas associações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601319"/>
            <a:ext cx="1269868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33" indent="-288766" lvl="1">
              <a:lnSpc>
                <a:spcPts val="3210"/>
              </a:lnSpc>
              <a:buFont typeface="Arial"/>
              <a:buChar char="•"/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Considerando “T”, o conjunto de dados informados pelo usuário.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53089" y="4136767"/>
            <a:ext cx="1534529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T = { “deserto”, “frank herbert”, “ficção”, “jornada do héroi”, “best seller” }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950995"/>
            <a:ext cx="1269868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33" indent="-288766" lvl="1">
              <a:lnSpc>
                <a:spcPts val="3210"/>
              </a:lnSpc>
              <a:buFont typeface="Arial"/>
              <a:buChar char="•"/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Considerando “E”, o conjunto das associações existentes.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3089" y="5486444"/>
            <a:ext cx="1534529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E = { “best seller”, “ficção”,</a:t>
            </a:r>
            <a:r>
              <a:rPr lang="en-US" sz="2675">
                <a:solidFill>
                  <a:srgbClr val="2B4B82"/>
                </a:solidFill>
                <a:latin typeface="Josefin Sans"/>
              </a:rPr>
              <a:t> “religioso”, “promoção” }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296069"/>
            <a:ext cx="12698683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33" indent="-288766" lvl="1">
              <a:lnSpc>
                <a:spcPts val="3210"/>
              </a:lnSpc>
              <a:buFont typeface="Arial"/>
              <a:buChar char="•"/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Utilizando a operação de diferença entre o informado e o que já existe (T - E), teremos exatamente aquilo que está contido em T porém não em 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3089" y="7229519"/>
            <a:ext cx="15345294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C = T - E</a:t>
            </a:r>
          </a:p>
          <a:p>
            <a:pPr algn="l">
              <a:lnSpc>
                <a:spcPts val="3210"/>
              </a:lnSpc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C = { “deserto”, “frank herbert”, “jornada do héroi” 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439194"/>
            <a:ext cx="12698683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33" indent="-288766" lvl="1">
              <a:lnSpc>
                <a:spcPts val="3210"/>
              </a:lnSpc>
              <a:buFont typeface="Arial"/>
              <a:buChar char="•"/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Tendo o conjunto C, como o conjunto de associações a serem criadas, temos o resultado exato do que precisamos incluir como associação ao nosso livro.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16069683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31356E"/>
                </a:solidFill>
                <a:latin typeface="Josefin Sans Bold"/>
              </a:rPr>
              <a:t>Passo 4: Excluir associações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401294"/>
            <a:ext cx="12698683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33" indent="-288766" lvl="1">
              <a:lnSpc>
                <a:spcPts val="3210"/>
              </a:lnSpc>
              <a:buFont typeface="Arial"/>
              <a:buChar char="•"/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Baseado no que foi informado pelo usuário e pelo sistema precisamos definir quais associações devem ser excluídas.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411069"/>
            <a:ext cx="12698683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33" indent="-288766" lvl="1">
              <a:lnSpc>
                <a:spcPts val="3210"/>
              </a:lnSpc>
              <a:buFont typeface="Arial"/>
              <a:buChar char="•"/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Utilizando lógica podemos deduzir que o que existe no conjunto de associações existentes porém não existe no conjunto foi informado pelo usuário, deve ser excluido.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020919"/>
            <a:ext cx="1269868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33" indent="-288766" lvl="1">
              <a:lnSpc>
                <a:spcPts val="3210"/>
              </a:lnSpc>
              <a:buFont typeface="Arial"/>
              <a:buChar char="•"/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Como podemos utilizar conjuntos para traduzir essa lógica?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16069683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31356E"/>
                </a:solidFill>
                <a:latin typeface="Josefin Sans Bold"/>
              </a:rPr>
              <a:t>Passo 4: Excluir associações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601319"/>
            <a:ext cx="1269868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33" indent="-288766" lvl="1">
              <a:lnSpc>
                <a:spcPts val="3210"/>
              </a:lnSpc>
              <a:buFont typeface="Arial"/>
              <a:buChar char="•"/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Considerando “T”, o conjunto de dados informados pelo usuário.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53089" y="4136767"/>
            <a:ext cx="1534529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T = { “deserto”, “frank herbert”, “ficção”, “jornada do héroi”, “best seller” }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950995"/>
            <a:ext cx="1269868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33" indent="-288766" lvl="1">
              <a:lnSpc>
                <a:spcPts val="3210"/>
              </a:lnSpc>
              <a:buFont typeface="Arial"/>
              <a:buChar char="•"/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Considerando “E”, o conjunto das associações existentes.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3089" y="5486444"/>
            <a:ext cx="1534529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E = { “best seller”, “ficção”,</a:t>
            </a:r>
            <a:r>
              <a:rPr lang="en-US" sz="2675">
                <a:solidFill>
                  <a:srgbClr val="2B4B82"/>
                </a:solidFill>
                <a:latin typeface="Josefin Sans"/>
              </a:rPr>
              <a:t> “religioso”, “promoção” }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296069"/>
            <a:ext cx="12698683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33" indent="-288766" lvl="1">
              <a:lnSpc>
                <a:spcPts val="3210"/>
              </a:lnSpc>
              <a:buFont typeface="Arial"/>
              <a:buChar char="•"/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Utilizando a operação de diferença entre o que já existe e o informado (E - T), teremos exatamente aquilo que está contido em E porém não em T: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3089" y="7229519"/>
            <a:ext cx="15345294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D = E - T</a:t>
            </a:r>
          </a:p>
          <a:p>
            <a:pPr algn="l">
              <a:lnSpc>
                <a:spcPts val="3210"/>
              </a:lnSpc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D = { “religioso”, “promoção” 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439194"/>
            <a:ext cx="12698683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33" indent="-288766" lvl="1">
              <a:lnSpc>
                <a:spcPts val="3210"/>
              </a:lnSpc>
              <a:buFont typeface="Arial"/>
              <a:buChar char="•"/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Tendo o conjunto D, como o conjunto de associações a serem excluídas, temos o resultado exato das associações a livro que precisamos excluir.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16069683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31356E"/>
                </a:solidFill>
                <a:latin typeface="Josefin Sans Bold"/>
              </a:rPr>
              <a:t>Passo 5: Retorno do processo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201269"/>
            <a:ext cx="12698683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33" indent="-288766" lvl="1">
              <a:lnSpc>
                <a:spcPts val="3210"/>
              </a:lnSpc>
              <a:buFont typeface="Arial"/>
              <a:buChar char="•"/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Tendo o sistema executado as operações de criação e exclusão, pode informar ao usuário o sucesso da operação e retornar a informação atual de a quais tags o livro está associado.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611094"/>
            <a:ext cx="12698683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33" indent="-288766" lvl="1">
              <a:lnSpc>
                <a:spcPts val="3210"/>
              </a:lnSpc>
              <a:buFont typeface="Arial"/>
              <a:buChar char="•"/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Utilizando a lógica de conjuntos podemos deduzir qual será o resultado final da operação.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620869"/>
            <a:ext cx="12698683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33" indent="-288766" lvl="1">
              <a:lnSpc>
                <a:spcPts val="3210"/>
              </a:lnSpc>
              <a:buFont typeface="Arial"/>
              <a:buChar char="•"/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No desenvolvimento de sistemas é importante que possamos deduzir de forma lógica o retorno de operações principalmente para o desenvolvimento de testes que validem as implementações feitas.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16069683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31356E"/>
                </a:solidFill>
                <a:latin typeface="Josefin Sans Bold"/>
              </a:rPr>
              <a:t>Passo 5: Retorno do processo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45733" y="2849917"/>
            <a:ext cx="12698683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33" indent="-288766" lvl="1">
              <a:lnSpc>
                <a:spcPts val="3210"/>
              </a:lnSpc>
              <a:buFont typeface="Arial"/>
              <a:buChar char="•"/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Considerando “R”, o conjunto das associações existentes apos efetuadas as operações de criação e exclusão.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53089" y="3867616"/>
            <a:ext cx="1534529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R = { “deserto”, “frank herbert”, “ficção”, “jornada do héroi”, “best seller” }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345467"/>
            <a:ext cx="12698683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33" indent="-288766" lvl="1">
              <a:lnSpc>
                <a:spcPts val="3210"/>
              </a:lnSpc>
              <a:buFont typeface="Arial"/>
              <a:buChar char="•"/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Considerando “T” como o conjunto fornecido pelo usuário e que o resultado final (representado pelo conjunto “R”) deve ser igual aos valores fornecidos pelo usuário, a função estará correta somente se: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3089" y="6678967"/>
            <a:ext cx="15345294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T = { “deserto”, “frank herbert”, “ficção”, “jornada do héroi”, “best seller” }</a:t>
            </a:r>
          </a:p>
          <a:p>
            <a:pPr algn="l">
              <a:lnSpc>
                <a:spcPts val="3210"/>
              </a:lnSpc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R = 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4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6160" y="824590"/>
            <a:ext cx="9569415" cy="2715330"/>
            <a:chOff x="0" y="0"/>
            <a:chExt cx="12759220" cy="362044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66700"/>
              <a:ext cx="12759220" cy="2524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884"/>
                </a:lnSpc>
              </a:pPr>
              <a:r>
                <a:rPr lang="en-US" sz="8099" spc="-80">
                  <a:solidFill>
                    <a:srgbClr val="2B4B82"/>
                  </a:solidFill>
                  <a:latin typeface="Josefin Sans Bold"/>
                </a:rPr>
                <a:t>Outros exemplos de problemas reais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000427"/>
              <a:ext cx="12759220" cy="620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443088" y="-1095217"/>
            <a:ext cx="6414740" cy="6631780"/>
          </a:xfrm>
          <a:custGeom>
            <a:avLst/>
            <a:gdLst/>
            <a:ahLst/>
            <a:cxnLst/>
            <a:rect r="r" b="b" t="t" l="l"/>
            <a:pathLst>
              <a:path h="6631780" w="6414740">
                <a:moveTo>
                  <a:pt x="0" y="0"/>
                </a:moveTo>
                <a:lnTo>
                  <a:pt x="6414740" y="0"/>
                </a:lnTo>
                <a:lnTo>
                  <a:pt x="6414740" y="6631780"/>
                </a:lnTo>
                <a:lnTo>
                  <a:pt x="0" y="663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88543" y="7556634"/>
            <a:ext cx="4310914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B4B82"/>
                </a:solidFill>
                <a:latin typeface="Josefin Sans"/>
              </a:rPr>
              <a:t>Encontrar amigos em comum entre dois usuários em uma rede social.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48386" y="7556634"/>
            <a:ext cx="4310914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B4B82"/>
                </a:solidFill>
                <a:latin typeface="Josefin Sans"/>
              </a:rPr>
              <a:t>Agrupar várias datas em um único conjunto e calcular a quantidade de dias entre a data mais antiga e a data mais recente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201379"/>
            <a:ext cx="4310914" cy="1487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B4B82"/>
                </a:solidFill>
                <a:latin typeface="Josefin Sans Bold"/>
              </a:rPr>
              <a:t>Controle de Acesso em Aplicações</a:t>
            </a:r>
          </a:p>
          <a:p>
            <a:pPr algn="l">
              <a:lnSpc>
                <a:spcPts val="392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556634"/>
            <a:ext cx="4310914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B4B82"/>
                </a:solidFill>
                <a:latin typeface="Josefin Sans"/>
              </a:rPr>
              <a:t>Verificar se um usuário tem as permissões necessárias para acessar um recurso específico em uma aplicação.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88543" y="6201379"/>
            <a:ext cx="4310914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B4B82"/>
                </a:solidFill>
                <a:latin typeface="Josefin Sans Bold"/>
              </a:rPr>
              <a:t>Análise de Redes Sociais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948386" y="6201379"/>
            <a:ext cx="4310914" cy="993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B4B82"/>
                </a:solidFill>
                <a:latin typeface="Josefin Sans Bold"/>
              </a:rPr>
              <a:t>Agrupar Datas</a:t>
            </a:r>
          </a:p>
          <a:p>
            <a:pPr algn="l">
              <a:lnSpc>
                <a:spcPts val="392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47925"/>
            <a:ext cx="16230600" cy="532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"/>
              </a:rPr>
              <a:t>Em uma aplicação web, diferentes recursos exigem diferentes conjuntos de permissões para serem acessados. Por exemplo, para acessar o painel administrativo, um usuário pode precisar das permissões "ver", "editar" e "excluir".</a:t>
            </a:r>
          </a:p>
          <a:p>
            <a:pPr algn="l" marL="0" indent="0" lvl="0">
              <a:lnSpc>
                <a:spcPts val="4200"/>
              </a:lnSpc>
            </a:pPr>
          </a:p>
          <a:p>
            <a:pPr algn="l" marL="0" indent="0" lvl="0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"/>
              </a:rPr>
              <a:t>Suponha que para acessar o painel administrativo são necessárias as permissões: {ver, editar, excluir}</a:t>
            </a:r>
          </a:p>
          <a:p>
            <a:pPr algn="l" marL="0" indent="0" lvl="0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"/>
              </a:rPr>
              <a:t>E o usuário possui as permissões: {ver, editar, excluir, criar}</a:t>
            </a:r>
          </a:p>
          <a:p>
            <a:pPr algn="l" marL="0" indent="0" lvl="0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"/>
              </a:rPr>
              <a:t>Como podemos utilizar a lógica de conjuntos para verificar se o usuário possui as permissões necessárias para acessar o painel?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11585753" cy="166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2B4B82"/>
                </a:solidFill>
                <a:latin typeface="Josefin Sans Bold"/>
              </a:rPr>
              <a:t>Controle de Acesso em Aplicações</a:t>
            </a:r>
          </a:p>
          <a:p>
            <a:pPr algn="l">
              <a:lnSpc>
                <a:spcPts val="671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6102" y="2472976"/>
            <a:ext cx="10578305" cy="5358130"/>
            <a:chOff x="0" y="0"/>
            <a:chExt cx="14104407" cy="714417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57175"/>
              <a:ext cx="14104407" cy="5089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30"/>
                </a:lnSpc>
              </a:pPr>
              <a:r>
                <a:rPr lang="en-US" sz="5025">
                  <a:solidFill>
                    <a:srgbClr val="F7B4A7"/>
                  </a:solidFill>
                  <a:latin typeface="Josefin Sans Bold"/>
                </a:rPr>
                <a:t>“A matemática, vista corretamente, possui não apenas verdade, mas também suprema beleza - uma beleza fria e austera, como a da escultura.”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521450"/>
              <a:ext cx="1410440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560">
                  <a:solidFill>
                    <a:srgbClr val="F7B4A7"/>
                  </a:solidFill>
                  <a:latin typeface="Josefin Sans"/>
                </a:rPr>
                <a:t>BERTRAND RUSSELL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01822" y="1710976"/>
            <a:ext cx="3662625" cy="5642699"/>
          </a:xfrm>
          <a:custGeom>
            <a:avLst/>
            <a:gdLst/>
            <a:ahLst/>
            <a:cxnLst/>
            <a:rect r="r" b="b" t="t" l="l"/>
            <a:pathLst>
              <a:path h="5642699" w="3662625">
                <a:moveTo>
                  <a:pt x="0" y="0"/>
                </a:moveTo>
                <a:lnTo>
                  <a:pt x="3662625" y="0"/>
                </a:lnTo>
                <a:lnTo>
                  <a:pt x="3662625" y="5642699"/>
                </a:lnTo>
                <a:lnTo>
                  <a:pt x="0" y="5642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981325"/>
            <a:ext cx="16230600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"/>
              </a:rPr>
              <a:t>Você está desenvolvendo uma aplicação para uma rede social que permite aos usuários ver quais amigos têm em comum com outros usuários.</a:t>
            </a:r>
          </a:p>
          <a:p>
            <a:pPr algn="l" marL="0" indent="0" lvl="0">
              <a:lnSpc>
                <a:spcPts val="4200"/>
              </a:lnSpc>
            </a:pPr>
          </a:p>
          <a:p>
            <a:pPr algn="l" marL="0" indent="0" lvl="0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"/>
              </a:rPr>
              <a:t>Suponha que o usuário 1 tem os seguintes amigos: {Alice, Bob, Charlie, David}</a:t>
            </a:r>
          </a:p>
          <a:p>
            <a:pPr algn="l" marL="0" indent="0" lvl="0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"/>
              </a:rPr>
              <a:t>E o usuário 2 tem os seguintes amigos: {Bob, Charlie, Eve, Frank}</a:t>
            </a:r>
          </a:p>
          <a:p>
            <a:pPr algn="l" marL="0" indent="0" lvl="0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"/>
              </a:rPr>
              <a:t>Qual tipo de operação devemos utilizar entre os conjuntos de amigos dos usuários para encontrar os amigos em comum?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9285723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2B4B82"/>
                </a:solidFill>
                <a:latin typeface="Josefin Sans Bold"/>
              </a:rPr>
              <a:t>Análise de Redes Sociais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31785"/>
            <a:ext cx="10983314" cy="8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33"/>
              </a:lnSpc>
            </a:pPr>
            <a:r>
              <a:rPr lang="en-US" sz="6950" spc="-76">
                <a:solidFill>
                  <a:srgbClr val="2B4B82"/>
                </a:solidFill>
                <a:latin typeface="Josefin Sans Bold"/>
              </a:rPr>
              <a:t>Links úteis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757288"/>
            <a:ext cx="722455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u="sng">
                <a:solidFill>
                  <a:srgbClr val="2B4B82"/>
                </a:solidFill>
                <a:latin typeface="Josefin Sans"/>
                <a:hlinkClick r:id="rId2" tooltip="https://www.imdb.com/title/tt0787524/"/>
              </a:rPr>
              <a:t>Filme - O homem que viu o infinito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854137" y="3018272"/>
            <a:ext cx="7411325" cy="4635447"/>
          </a:xfrm>
          <a:custGeom>
            <a:avLst/>
            <a:gdLst/>
            <a:ahLst/>
            <a:cxnLst/>
            <a:rect r="r" b="b" t="t" l="l"/>
            <a:pathLst>
              <a:path h="4635447" w="7411325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65100" y="8613636"/>
            <a:ext cx="4338720" cy="2713672"/>
          </a:xfrm>
          <a:custGeom>
            <a:avLst/>
            <a:gdLst/>
            <a:ahLst/>
            <a:cxnLst/>
            <a:rect r="r" b="b" t="t" l="l"/>
            <a:pathLst>
              <a:path h="2713672" w="4338720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76014" y="7483497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20348" y="712171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587094"/>
            <a:ext cx="7224557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u="sng">
                <a:solidFill>
                  <a:srgbClr val="2B4B82"/>
                </a:solidFill>
                <a:latin typeface="Josefin Sans"/>
                <a:hlinkClick r:id="rId5" tooltip="https://www.britannica.com/biography/Bertrand-Russell"/>
              </a:rPr>
              <a:t>Biografia - Bertrand Russel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413864"/>
            <a:ext cx="7224557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u="sng">
                <a:solidFill>
                  <a:srgbClr val="2B4B82"/>
                </a:solidFill>
                <a:latin typeface="Josefin Sans"/>
                <a:hlinkClick r:id="rId6" tooltip="https://www.youtube.com/watch?v=fpXlGqhO2Fk&amp;t=558s"/>
              </a:rPr>
              <a:t>Video - O paradoxo que quebrou a matemática</a:t>
            </a:r>
          </a:p>
          <a:p>
            <a:pPr algn="l">
              <a:lnSpc>
                <a:spcPts val="378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774033"/>
            <a:ext cx="7224557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u="sng">
                <a:solidFill>
                  <a:srgbClr val="2B4B82"/>
                </a:solidFill>
                <a:latin typeface="Josefin Sans"/>
                <a:hlinkClick r:id="rId7" tooltip="https://www.youtube.com/watch?v=7zLXR8Zj9EM"/>
              </a:rPr>
              <a:t>Video - O que são Sets (Conjuntos) - Curso de Programação com Python</a:t>
            </a:r>
          </a:p>
          <a:p>
            <a:pPr algn="l">
              <a:lnSpc>
                <a:spcPts val="378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8154392" cy="10287000"/>
          </a:xfrm>
          <a:custGeom>
            <a:avLst/>
            <a:gdLst/>
            <a:ahLst/>
            <a:cxnLst/>
            <a:rect r="r" b="b" t="t" l="l"/>
            <a:pathLst>
              <a:path h="10287000" w="8154392">
                <a:moveTo>
                  <a:pt x="0" y="0"/>
                </a:moveTo>
                <a:lnTo>
                  <a:pt x="8154392" y="0"/>
                </a:lnTo>
                <a:lnTo>
                  <a:pt x="81543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31682" y="1028700"/>
            <a:ext cx="6697473" cy="5637619"/>
            <a:chOff x="0" y="0"/>
            <a:chExt cx="8929964" cy="751682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8929964" cy="1263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434"/>
                </a:lnSpc>
              </a:pPr>
              <a:r>
                <a:rPr lang="en-US" sz="6195">
                  <a:solidFill>
                    <a:srgbClr val="2B4B82"/>
                  </a:solidFill>
                  <a:latin typeface="Josefin Sans Bold"/>
                </a:rPr>
                <a:t>Bertrand Russel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77245"/>
              <a:ext cx="8929964" cy="1662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8"/>
                </a:lnSpc>
              </a:pPr>
              <a:r>
                <a:rPr lang="en-US" sz="2420" spc="484">
                  <a:solidFill>
                    <a:srgbClr val="2B4B82"/>
                  </a:solidFill>
                  <a:latin typeface="Josefin Sans"/>
                </a:rPr>
                <a:t>UM DOS FILÓSOFOS E MATEMÁTICOS MAIS INFLUENTES DO SÉCULO XX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449455"/>
              <a:ext cx="8929964" cy="2948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47"/>
                </a:lnSpc>
              </a:pPr>
              <a:r>
                <a:rPr lang="en-US" sz="2105">
                  <a:solidFill>
                    <a:srgbClr val="2B4B82"/>
                  </a:solidFill>
                  <a:latin typeface="Josefin Sans"/>
                </a:rPr>
                <a:t>Ele tentou abordar toda a matemática usando a teoria dos conjuntos, colaborando na escrita dos Principia Mathematica com Alfred North Whitehead. Sua obra revolucionária contribuiu para estabelecer os fundamentos da lógica moderna e teve um impacto significativo na matemática e filosofia.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913707"/>
            <a:ext cx="2978438" cy="2962192"/>
          </a:xfrm>
          <a:custGeom>
            <a:avLst/>
            <a:gdLst/>
            <a:ahLst/>
            <a:cxnLst/>
            <a:rect r="r" b="b" t="t" l="l"/>
            <a:pathLst>
              <a:path h="2962192" w="2978438">
                <a:moveTo>
                  <a:pt x="0" y="0"/>
                </a:moveTo>
                <a:lnTo>
                  <a:pt x="2978438" y="0"/>
                </a:lnTo>
                <a:lnTo>
                  <a:pt x="2978438" y="2962192"/>
                </a:lnTo>
                <a:lnTo>
                  <a:pt x="0" y="2962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52308" y="5917726"/>
            <a:ext cx="2962192" cy="2962192"/>
          </a:xfrm>
          <a:custGeom>
            <a:avLst/>
            <a:gdLst/>
            <a:ahLst/>
            <a:cxnLst/>
            <a:rect r="r" b="b" t="t" l="l"/>
            <a:pathLst>
              <a:path h="2962192" w="2962192">
                <a:moveTo>
                  <a:pt x="0" y="0"/>
                </a:moveTo>
                <a:lnTo>
                  <a:pt x="2962193" y="0"/>
                </a:lnTo>
                <a:lnTo>
                  <a:pt x="2962193" y="2962193"/>
                </a:lnTo>
                <a:lnTo>
                  <a:pt x="0" y="29621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59670" y="5913707"/>
            <a:ext cx="2782846" cy="2966212"/>
          </a:xfrm>
          <a:custGeom>
            <a:avLst/>
            <a:gdLst/>
            <a:ahLst/>
            <a:cxnLst/>
            <a:rect r="r" b="b" t="t" l="l"/>
            <a:pathLst>
              <a:path h="2966212" w="2782846">
                <a:moveTo>
                  <a:pt x="0" y="0"/>
                </a:moveTo>
                <a:lnTo>
                  <a:pt x="2782846" y="0"/>
                </a:lnTo>
                <a:lnTo>
                  <a:pt x="2782846" y="2966212"/>
                </a:lnTo>
                <a:lnTo>
                  <a:pt x="0" y="29662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90316" y="5917726"/>
            <a:ext cx="2617501" cy="2962192"/>
          </a:xfrm>
          <a:custGeom>
            <a:avLst/>
            <a:gdLst/>
            <a:ahLst/>
            <a:cxnLst/>
            <a:rect r="r" b="b" t="t" l="l"/>
            <a:pathLst>
              <a:path h="2962192" w="2617501">
                <a:moveTo>
                  <a:pt x="0" y="0"/>
                </a:moveTo>
                <a:lnTo>
                  <a:pt x="2617501" y="0"/>
                </a:lnTo>
                <a:lnTo>
                  <a:pt x="2617501" y="2962193"/>
                </a:lnTo>
                <a:lnTo>
                  <a:pt x="0" y="296219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209800"/>
            <a:ext cx="16327748" cy="293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Josefin Sans Bold"/>
              </a:rPr>
              <a:t>Atualmente, as linguagens de programação mais utilizadas incluem funções nativas para lidar com conjuntos.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976823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31356E"/>
                </a:solidFill>
                <a:latin typeface="Josefin Sans Bold"/>
              </a:rPr>
              <a:t>Revisando Conjuntos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864316"/>
            <a:ext cx="7295187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33" indent="-288766" lvl="1">
              <a:lnSpc>
                <a:spcPts val="3210"/>
              </a:lnSpc>
              <a:buFont typeface="Arial"/>
              <a:buChar char="•"/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Coleção bem definida de objetos distintos, considerados como um objeto em si.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8315" y="4397841"/>
            <a:ext cx="551502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Ex: {1, 2, 3}, {"A", "B", "C"}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207591"/>
            <a:ext cx="7295187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33" indent="-288766" lvl="1">
              <a:lnSpc>
                <a:spcPts val="3210"/>
              </a:lnSpc>
              <a:buFont typeface="Arial"/>
              <a:buChar char="•"/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Operação de União (∪):  Combina todos os elementos de dois conjuntos.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8315" y="7807791"/>
            <a:ext cx="551502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Ex: {1, 2} ∪ {2, 3} = {1, 2, 3}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88402" y="2797641"/>
            <a:ext cx="729518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33" indent="-288766" lvl="1">
              <a:lnSpc>
                <a:spcPts val="3210"/>
              </a:lnSpc>
              <a:buFont typeface="Arial"/>
              <a:buChar char="•"/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Operação de Interseção (∩): Contém apenas os elementos presentes em ambos os conjuntos.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88016" y="4397841"/>
            <a:ext cx="551502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Ex: {1, 2} ∩ {2, 3} = {2}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88402" y="6207591"/>
            <a:ext cx="729518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533" indent="-288766" lvl="1">
              <a:lnSpc>
                <a:spcPts val="3210"/>
              </a:lnSpc>
              <a:buFont typeface="Arial"/>
              <a:buChar char="•"/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Operação de Diferença ( - ):  Contém os elementos do primeiro conjunto que não estão no segundo.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88016" y="7807791"/>
            <a:ext cx="551502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</a:pPr>
            <a:r>
              <a:rPr lang="en-US" sz="2675">
                <a:solidFill>
                  <a:srgbClr val="2B4B82"/>
                </a:solidFill>
                <a:latin typeface="Josefin Sans"/>
              </a:rPr>
              <a:t>Ex: {1, 2} - {2, 3} = {1}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912767" cy="10287000"/>
          </a:xfrm>
          <a:custGeom>
            <a:avLst/>
            <a:gdLst/>
            <a:ahLst/>
            <a:cxnLst/>
            <a:rect r="r" b="b" t="t" l="l"/>
            <a:pathLst>
              <a:path h="10287000" w="6912767">
                <a:moveTo>
                  <a:pt x="0" y="0"/>
                </a:moveTo>
                <a:lnTo>
                  <a:pt x="6912767" y="0"/>
                </a:lnTo>
                <a:lnTo>
                  <a:pt x="69127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24" t="0" r="-9699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97063" y="1562100"/>
            <a:ext cx="9162237" cy="4116400"/>
            <a:chOff x="0" y="0"/>
            <a:chExt cx="12216316" cy="54885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19075"/>
              <a:ext cx="12216316" cy="1076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330"/>
                </a:lnSpc>
              </a:pPr>
              <a:r>
                <a:rPr lang="en-US" sz="5275">
                  <a:solidFill>
                    <a:srgbClr val="2B4B82"/>
                  </a:solidFill>
                  <a:latin typeface="Josefin Sans Bold"/>
                </a:rPr>
                <a:t>Problema Real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97693"/>
              <a:ext cx="12216316" cy="668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17"/>
                </a:lnSpc>
              </a:pPr>
              <a:r>
                <a:rPr lang="en-US" sz="2549" spc="402">
                  <a:solidFill>
                    <a:srgbClr val="2B4B82"/>
                  </a:solidFill>
                  <a:latin typeface="Josefin Sans"/>
                </a:rPr>
                <a:t>SISTEMA DE BIBLIOTECA COM TAGS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617823"/>
              <a:ext cx="12216316" cy="187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80"/>
                </a:lnSpc>
              </a:pPr>
              <a:r>
                <a:rPr lang="en-US" sz="2700">
                  <a:solidFill>
                    <a:srgbClr val="2B4B82"/>
                  </a:solidFill>
                  <a:latin typeface="Josefin Sans"/>
                </a:rPr>
                <a:t>Implementar um sistema eficiente para associar múltiplas tags a livros e permitir que cada tag seja associada a múltiplos livros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34735" y="1532816"/>
            <a:ext cx="9103325" cy="6618535"/>
            <a:chOff x="0" y="0"/>
            <a:chExt cx="12137767" cy="882471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0827116" cy="1647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719"/>
                </a:lnSpc>
              </a:pPr>
              <a:r>
                <a:rPr lang="en-US" sz="8099">
                  <a:solidFill>
                    <a:srgbClr val="F7B4A7"/>
                  </a:solidFill>
                  <a:latin typeface="Josefin Sans Bold"/>
                </a:rPr>
                <a:t>O que são Tags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327394"/>
              <a:ext cx="12137767" cy="6497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7"/>
                </a:lnSpc>
              </a:pPr>
              <a:r>
                <a:rPr lang="en-US" sz="2149" spc="257">
                  <a:solidFill>
                    <a:srgbClr val="94DDDE"/>
                  </a:solidFill>
                  <a:latin typeface="Josefin Sans"/>
                </a:rPr>
                <a:t>TAGS SÃO PALAVRAS-CHAVE OU ETIQUETAS ATRIBUÍDAS A UM OBJETO, COMO UM ARTIGO, IMAGEM, VÍDEO OU, NO SEU CASO, UM LIVRO EM UM SISTEMA DE BIBLIOTECA. ELAS SÃO UTILIZADAS PARA CATEGORIZAR E ORGANIZAR ESSES OBJETOS, FACILITANDO A BUSCA E A RECUPERAÇÃO DE INFORMAÇÕES. CADA TAG REPRESENTA UM CONCEITO OU CARACTERÍSTICA RELEVANTE DO OBJETO, PERMITINDO QUE OS USUÁRIOS ENCONTREM CONTEÚDOS SEMELHANTES OU RELACIONADOS AO MESMO TEMA.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9758" y="1684366"/>
            <a:ext cx="3874545" cy="5122596"/>
          </a:xfrm>
          <a:custGeom>
            <a:avLst/>
            <a:gdLst/>
            <a:ahLst/>
            <a:cxnLst/>
            <a:rect r="r" b="b" t="t" l="l"/>
            <a:pathLst>
              <a:path h="5122596" w="3874545">
                <a:moveTo>
                  <a:pt x="0" y="0"/>
                </a:moveTo>
                <a:lnTo>
                  <a:pt x="3874546" y="0"/>
                </a:lnTo>
                <a:lnTo>
                  <a:pt x="3874546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80976" y="2475095"/>
            <a:ext cx="3874545" cy="5122596"/>
          </a:xfrm>
          <a:custGeom>
            <a:avLst/>
            <a:gdLst/>
            <a:ahLst/>
            <a:cxnLst/>
            <a:rect r="r" b="b" t="t" l="l"/>
            <a:pathLst>
              <a:path h="5122596" w="3874545">
                <a:moveTo>
                  <a:pt x="0" y="0"/>
                </a:moveTo>
                <a:lnTo>
                  <a:pt x="3874545" y="0"/>
                </a:lnTo>
                <a:lnTo>
                  <a:pt x="3874545" y="5122595"/>
                </a:lnTo>
                <a:lnTo>
                  <a:pt x="0" y="5122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95732" y="3214319"/>
            <a:ext cx="3874545" cy="5122596"/>
          </a:xfrm>
          <a:custGeom>
            <a:avLst/>
            <a:gdLst/>
            <a:ahLst/>
            <a:cxnLst/>
            <a:rect r="r" b="b" t="t" l="l"/>
            <a:pathLst>
              <a:path h="5122596" w="3874545">
                <a:moveTo>
                  <a:pt x="0" y="0"/>
                </a:moveTo>
                <a:lnTo>
                  <a:pt x="3874545" y="0"/>
                </a:lnTo>
                <a:lnTo>
                  <a:pt x="3874545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7452" y="1394747"/>
            <a:ext cx="7079577" cy="3748753"/>
            <a:chOff x="0" y="0"/>
            <a:chExt cx="9439436" cy="499833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"/>
              <a:ext cx="9439436" cy="2609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6400">
                  <a:solidFill>
                    <a:srgbClr val="94DDDE"/>
                  </a:solidFill>
                  <a:latin typeface="Josefin Sans Bold"/>
                </a:rPr>
                <a:t>Solução Matemática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921125"/>
              <a:ext cx="7324815" cy="2042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2"/>
                </a:lnSpc>
              </a:pPr>
              <a:r>
                <a:rPr lang="en-US" sz="2824" spc="564">
                  <a:solidFill>
                    <a:srgbClr val="94DDDE"/>
                  </a:solidFill>
                  <a:latin typeface="Josefin Sans"/>
                </a:rPr>
                <a:t>QUAL A RELAÇÃO DA MATEMÁTICA COM O PROBLEMA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1388397"/>
            <a:ext cx="7714897" cy="1487072"/>
            <a:chOff x="0" y="0"/>
            <a:chExt cx="10286529" cy="198276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10286529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94DDDE"/>
                  </a:solidFill>
                  <a:latin typeface="Josefin Sans Bold"/>
                </a:rPr>
                <a:t>Teoria dos Conjuntos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79768"/>
              <a:ext cx="10286529" cy="1102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EFEFE"/>
                  </a:solidFill>
                  <a:latin typeface="Josefin Sans"/>
                </a:rPr>
                <a:t>Uso de conjuntos para modelar a relação entre livros e tags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4323628"/>
            <a:ext cx="7714897" cy="1906172"/>
            <a:chOff x="0" y="0"/>
            <a:chExt cx="10286529" cy="254156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10286529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4"/>
                </a:lnSpc>
              </a:pPr>
              <a:r>
                <a:rPr lang="en-US" sz="2425">
                  <a:solidFill>
                    <a:srgbClr val="94DDDE"/>
                  </a:solidFill>
                  <a:latin typeface="Josefin Sans Bold"/>
                </a:rPr>
                <a:t>Álgebra Relacional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89293"/>
              <a:ext cx="10286529" cy="1141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65"/>
                </a:lnSpc>
              </a:pPr>
              <a:r>
                <a:rPr lang="en-US" sz="2475">
                  <a:solidFill>
                    <a:srgbClr val="FEFEFE"/>
                  </a:solidFill>
                  <a:latin typeface="Josefin Sans"/>
                </a:rPr>
                <a:t>Técnicas de banco de dados relacionais para gerenciar e consultar dados eficientemente.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7305697"/>
            <a:ext cx="7714897" cy="1487072"/>
            <a:chOff x="0" y="0"/>
            <a:chExt cx="10286529" cy="198276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10286529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94DDDE"/>
                  </a:solidFill>
                  <a:latin typeface="Josefin Sans Bold"/>
                </a:rPr>
                <a:t>Grafos Bipartidos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98818"/>
              <a:ext cx="10286529" cy="989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45"/>
                </a:lnSpc>
              </a:pPr>
              <a:r>
                <a:rPr lang="en-US" sz="2175">
                  <a:solidFill>
                    <a:srgbClr val="FEFEFE"/>
                  </a:solidFill>
                  <a:latin typeface="Josefin Sans"/>
                </a:rPr>
                <a:t>Representação das relações muitos-para-muitos entre livros e tags.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613535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sz="6325">
                <a:solidFill>
                  <a:srgbClr val="2B4B82"/>
                </a:solidFill>
                <a:latin typeface="Josefin Sans Bold"/>
              </a:rPr>
              <a:t>Passo a Passo da Operação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34424" y="4153055"/>
            <a:ext cx="2459408" cy="3218519"/>
            <a:chOff x="0" y="0"/>
            <a:chExt cx="3279211" cy="429135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3279211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spc="478">
                  <a:solidFill>
                    <a:srgbClr val="2B4B82"/>
                  </a:solidFill>
                  <a:latin typeface="Josefin Sans Bold"/>
                </a:rPr>
                <a:t>PASSO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413352"/>
              <a:ext cx="3279211" cy="1676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4"/>
                </a:lnSpc>
              </a:pPr>
              <a:r>
                <a:rPr lang="en-US" sz="1802">
                  <a:solidFill>
                    <a:srgbClr val="2B4B82"/>
                  </a:solidFill>
                  <a:latin typeface="Josefin Sans"/>
                </a:rPr>
                <a:t>Usuário informa quais tags deve estar associadas a determinado livro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10156"/>
              <a:ext cx="3279211" cy="1028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0"/>
                </a:lnSpc>
              </a:pPr>
              <a:r>
                <a:rPr lang="en-US" sz="2221">
                  <a:solidFill>
                    <a:srgbClr val="2B4B82"/>
                  </a:solidFill>
                  <a:latin typeface="Josefin Sans Bold"/>
                </a:rPr>
                <a:t>interação com usuário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051969" y="3258915"/>
            <a:ext cx="14021736" cy="669290"/>
            <a:chOff x="0" y="0"/>
            <a:chExt cx="18695648" cy="89238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04775"/>
              <a:ext cx="804493" cy="997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spc="752">
                  <a:solidFill>
                    <a:srgbClr val="2B4B82"/>
                  </a:solidFill>
                  <a:latin typeface="Josefin Sans Bold"/>
                </a:rPr>
                <a:t>1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575484" y="-104775"/>
              <a:ext cx="804493" cy="997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spc="752">
                  <a:solidFill>
                    <a:srgbClr val="2B4B82"/>
                  </a:solidFill>
                  <a:latin typeface="Josefin Sans Bold"/>
                </a:rPr>
                <a:t>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8926794" y="-104775"/>
              <a:ext cx="804493" cy="997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spc="752">
                  <a:solidFill>
                    <a:srgbClr val="2B4B82"/>
                  </a:solidFill>
                  <a:latin typeface="Josefin Sans Bold"/>
                </a:rPr>
                <a:t>3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3670775" y="-104775"/>
              <a:ext cx="804493" cy="997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spc="752">
                  <a:solidFill>
                    <a:srgbClr val="2B4B82"/>
                  </a:solidFill>
                  <a:latin typeface="Josefin Sans Bold"/>
                </a:rPr>
                <a:t>4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7891155" y="-104775"/>
              <a:ext cx="804493" cy="997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spc="752">
                  <a:solidFill>
                    <a:srgbClr val="2B4B82"/>
                  </a:solidFill>
                  <a:latin typeface="Josefin Sans Bold"/>
                </a:rPr>
                <a:t>5</a:t>
              </a:r>
            </a:p>
          </p:txBody>
        </p:sp>
        <p:sp>
          <p:nvSpPr>
            <p:cNvPr name="AutoShape 13" id="13"/>
            <p:cNvSpPr/>
            <p:nvPr/>
          </p:nvSpPr>
          <p:spPr>
            <a:xfrm rot="0">
              <a:off x="804493" y="395393"/>
              <a:ext cx="3529461" cy="0"/>
            </a:xfrm>
            <a:prstGeom prst="line">
              <a:avLst/>
            </a:prstGeom>
            <a:ln cap="flat" w="38100">
              <a:solidFill>
                <a:srgbClr val="2B4B8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 rot="0">
              <a:off x="5397334" y="382693"/>
              <a:ext cx="3529461" cy="0"/>
            </a:xfrm>
            <a:prstGeom prst="line">
              <a:avLst/>
            </a:prstGeom>
            <a:ln cap="flat" w="38100">
              <a:solidFill>
                <a:srgbClr val="2B4B8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 rot="0">
              <a:off x="9980379" y="382693"/>
              <a:ext cx="3529461" cy="0"/>
            </a:xfrm>
            <a:prstGeom prst="line">
              <a:avLst/>
            </a:prstGeom>
            <a:ln cap="flat" w="38100">
              <a:solidFill>
                <a:srgbClr val="2B4B8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rot="0">
              <a:off x="14361695" y="382693"/>
              <a:ext cx="3529461" cy="0"/>
            </a:xfrm>
            <a:prstGeom prst="line">
              <a:avLst/>
            </a:prstGeom>
            <a:ln cap="flat" w="38100">
              <a:solidFill>
                <a:srgbClr val="2B4B82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4563580" y="4153055"/>
            <a:ext cx="2459408" cy="2509229"/>
            <a:chOff x="0" y="0"/>
            <a:chExt cx="3279211" cy="3345639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57150"/>
              <a:ext cx="3279211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spc="478">
                  <a:solidFill>
                    <a:srgbClr val="2B4B82"/>
                  </a:solidFill>
                  <a:latin typeface="Josefin Sans Bold"/>
                </a:rPr>
                <a:t>PASSO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890187"/>
              <a:ext cx="3279211" cy="1254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4"/>
                </a:lnSpc>
              </a:pPr>
              <a:r>
                <a:rPr lang="en-US" sz="1802">
                  <a:solidFill>
                    <a:srgbClr val="2B4B82"/>
                  </a:solidFill>
                  <a:latin typeface="Josefin Sans"/>
                </a:rPr>
                <a:t>Sistema busca quais tags atualmente estão associadas ao livro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910156"/>
              <a:ext cx="3279211" cy="5050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0"/>
                </a:lnSpc>
              </a:pPr>
              <a:r>
                <a:rPr lang="en-US" sz="2221">
                  <a:solidFill>
                    <a:srgbClr val="2B4B82"/>
                  </a:solidFill>
                  <a:latin typeface="Josefin Sans Bold"/>
                </a:rPr>
                <a:t>Dados existentes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833133" y="4153055"/>
            <a:ext cx="2459408" cy="3852353"/>
            <a:chOff x="0" y="0"/>
            <a:chExt cx="3279211" cy="5136471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57150"/>
              <a:ext cx="3279211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spc="478">
                  <a:solidFill>
                    <a:srgbClr val="2B4B82"/>
                  </a:solidFill>
                  <a:latin typeface="Josefin Sans Bold"/>
                </a:rPr>
                <a:t>PASSO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2413352"/>
              <a:ext cx="3279211" cy="2521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4"/>
                </a:lnSpc>
              </a:pPr>
              <a:r>
                <a:rPr lang="en-US" sz="1802">
                  <a:solidFill>
                    <a:srgbClr val="2B4B82"/>
                  </a:solidFill>
                  <a:latin typeface="Josefin Sans"/>
                </a:rPr>
                <a:t>A partir das informações passadas pelo usuário e dos dados existentes o sistema deve criar novas associações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910156"/>
              <a:ext cx="3279211" cy="1028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0"/>
                </a:lnSpc>
              </a:pPr>
              <a:r>
                <a:rPr lang="en-US" sz="2221">
                  <a:solidFill>
                    <a:srgbClr val="2B4B82"/>
                  </a:solidFill>
                  <a:latin typeface="Josefin Sans Bold"/>
                </a:rPr>
                <a:t>Criar novas associações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388318" y="4153055"/>
            <a:ext cx="2459408" cy="3852353"/>
            <a:chOff x="0" y="0"/>
            <a:chExt cx="3279211" cy="5136471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57150"/>
              <a:ext cx="3279211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spc="478">
                  <a:solidFill>
                    <a:srgbClr val="2B4B82"/>
                  </a:solidFill>
                  <a:latin typeface="Josefin Sans Bold"/>
                </a:rPr>
                <a:t>PASSO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2413352"/>
              <a:ext cx="3279211" cy="2521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4"/>
                </a:lnSpc>
              </a:pPr>
              <a:r>
                <a:rPr lang="en-US" sz="1802">
                  <a:solidFill>
                    <a:srgbClr val="2B4B82"/>
                  </a:solidFill>
                  <a:latin typeface="Josefin Sans"/>
                </a:rPr>
                <a:t>A partir das informações passadas pelo usuário e dos dados existentes o sistema deve excluir associações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910156"/>
              <a:ext cx="3279211" cy="1028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0"/>
                </a:lnSpc>
              </a:pPr>
              <a:r>
                <a:rPr lang="en-US" sz="2221">
                  <a:solidFill>
                    <a:srgbClr val="2B4B82"/>
                  </a:solidFill>
                  <a:latin typeface="Josefin Sans Bold"/>
                </a:rPr>
                <a:t>Excluir associações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518155" y="4153055"/>
            <a:ext cx="2459408" cy="3535436"/>
            <a:chOff x="0" y="0"/>
            <a:chExt cx="3279211" cy="4713915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57150"/>
              <a:ext cx="3279211" cy="616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spc="478">
                  <a:solidFill>
                    <a:srgbClr val="2B4B82"/>
                  </a:solidFill>
                  <a:latin typeface="Josefin Sans Bold"/>
                </a:rPr>
                <a:t>PASSO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2413352"/>
              <a:ext cx="3279211" cy="2099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4"/>
                </a:lnSpc>
              </a:pPr>
              <a:r>
                <a:rPr lang="en-US" sz="1802">
                  <a:solidFill>
                    <a:srgbClr val="2B4B82"/>
                  </a:solidFill>
                  <a:latin typeface="Josefin Sans"/>
                </a:rPr>
                <a:t>Sistema deve retornar o usuário sobre o sucesso ou não da operação e o resultado final da associação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910156"/>
              <a:ext cx="3279211" cy="1028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0"/>
                </a:lnSpc>
              </a:pPr>
              <a:r>
                <a:rPr lang="en-US" sz="2221">
                  <a:solidFill>
                    <a:srgbClr val="2B4B82"/>
                  </a:solidFill>
                  <a:latin typeface="Josefin Sans Bold"/>
                </a:rPr>
                <a:t>Retorno do processo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DAGGU1UJ_Oc</dc:identifier>
  <dcterms:modified xsi:type="dcterms:W3CDTF">2011-08-01T06:04:30Z</dcterms:modified>
  <cp:revision>1</cp:revision>
  <dc:title>Do Conjunto ao Código: Aplicações em Desenvolvimento de Software</dc:title>
</cp:coreProperties>
</file>